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41E-AB36-4B84-9F80-9D5AADA3B4CA}" type="datetimeFigureOut">
              <a:rPr lang="es-CO" smtClean="0"/>
              <a:t>23/02/2015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855-545B-4548-8520-1AE60F6C70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033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41E-AB36-4B84-9F80-9D5AADA3B4CA}" type="datetimeFigureOut">
              <a:rPr lang="es-CO" smtClean="0"/>
              <a:t>23/02/2015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855-545B-4548-8520-1AE60F6C70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066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41E-AB36-4B84-9F80-9D5AADA3B4CA}" type="datetimeFigureOut">
              <a:rPr lang="es-CO" smtClean="0"/>
              <a:t>23/02/2015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855-545B-4548-8520-1AE60F6C70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801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41E-AB36-4B84-9F80-9D5AADA3B4CA}" type="datetimeFigureOut">
              <a:rPr lang="es-CO" smtClean="0"/>
              <a:t>23/02/2015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855-545B-4548-8520-1AE60F6C70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076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41E-AB36-4B84-9F80-9D5AADA3B4CA}" type="datetimeFigureOut">
              <a:rPr lang="es-CO" smtClean="0"/>
              <a:t>23/02/2015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855-545B-4548-8520-1AE60F6C70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00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41E-AB36-4B84-9F80-9D5AADA3B4CA}" type="datetimeFigureOut">
              <a:rPr lang="es-CO" smtClean="0"/>
              <a:t>23/02/2015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855-545B-4548-8520-1AE60F6C70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496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41E-AB36-4B84-9F80-9D5AADA3B4CA}" type="datetimeFigureOut">
              <a:rPr lang="es-CO" smtClean="0"/>
              <a:t>23/02/2015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855-545B-4548-8520-1AE60F6C70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230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41E-AB36-4B84-9F80-9D5AADA3B4CA}" type="datetimeFigureOut">
              <a:rPr lang="es-CO" smtClean="0"/>
              <a:t>23/02/2015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855-545B-4548-8520-1AE60F6C70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122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41E-AB36-4B84-9F80-9D5AADA3B4CA}" type="datetimeFigureOut">
              <a:rPr lang="es-CO" smtClean="0"/>
              <a:t>23/02/2015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855-545B-4548-8520-1AE60F6C70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815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41E-AB36-4B84-9F80-9D5AADA3B4CA}" type="datetimeFigureOut">
              <a:rPr lang="es-CO" smtClean="0"/>
              <a:t>23/02/2015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855-545B-4548-8520-1AE60F6C70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843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41E-AB36-4B84-9F80-9D5AADA3B4CA}" type="datetimeFigureOut">
              <a:rPr lang="es-CO" smtClean="0"/>
              <a:t>23/02/2015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855-545B-4548-8520-1AE60F6C70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098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2F41E-AB36-4B84-9F80-9D5AADA3B4CA}" type="datetimeFigureOut">
              <a:rPr lang="es-CO" smtClean="0"/>
              <a:t>23/02/2015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0855-545B-4548-8520-1AE60F6C70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303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SEhUUExQUFBQWGBUYFBUVFxgYFRoXFRwXFhUXFxUYHCggGBwlHBQUITEhJSkrLi4uFx8zODMsNygtLisBCgoKDg0OGhAQGzckICQyLCwvLCwsLCwsNCwsLCwsLCw0LCwsLCwsLCwsLCwsLCwsLCwvLCwsLCwsLCwsLCwsLP/AABEIAOEA4QMBIgACEQEDEQH/xAAbAAACAwEBAQAAAAAAAAAAAAADBAAFBgIBB//EAEQQAAECAwMHBgsIAgIDAQAAAAECAwAEERIhMQUiMkFCUWEGE2JxcrEHFCMzUlOBkZKT0UOhssLS0+HigsFjohVz8CX/xAAZAQEAAwEBAAAAAAAAAAAAAAAAAgMEAQX/xAAvEQACAwABAwIFAgUFAAAAAAAAAQIDESEEEjETQRRRYXGBIjIjkaGx8AVCUsHR/9oADAMBAAIRAxEAPwD4bDMunMcO4Jp7TQx7zLfrD8H8w5k+TS4FIQoqUqwALBxKhTXHG8DeCEqi0tIOBUke8iBGPo2T/B+hNC46oqBBogAC41F5qTHE/wCDxFnyLqrW5YBr8NKRl+Np3NMS/wBQ6dvN+hgkebV22+5yPJTziesQ45KJQlaVKUCFpBBQaggOXUrHkpKptJVaVQEVPNmnvrSNZs1FbDD+g31K7465lv1h+D+YM603YRnna2OPXA6Lym12Fd0LxYSzTednnRVscOuA8w36w/AfrAHE5pexH4Ux7KbXYVDk1IjTquzRAtc2qzWynarA5ZpvOzzoq2D9YHNK+GJjRR1K7zHXMt+sPwfzBnmm7KM84HYO88YHReW0XOwPxogAh9hpuy5nnRGx00cY4XKJTSqlCuFWyK9VTfAHE7g32B3qjhvza+tH5oamm2zYzzoDY4q4xyhpuwrPOKNjtcYAREHf0G+pXeY65lv1h+D+YM803ZRnnBWwd54wAvJ4q7Ku6ACH5Vpupos6Ktg7uuA8y36w/AfrAHLnmk9tfc3C8WC2m+bTnnSXscG+MB5lv1h+D+YA5nBRXsHcIXiwm2m7V6zgnYO4cYDzLfrD8H8wArEgjqADmmo30p90DgCRIkSAPaxoeRuUGpdxx10E2UiyEi8qJpdfdjjFPzrXq1fM/rDMoW1BYCFX2Bp71AejEZxUotMhOKlFxfg3kvlmdmaOMtttMYlTl5IBvpd3D2wLkdyrcmHS09SpBKFAUwvIPsvi6y86GJWlPVtgV3kDEcKxhuQYQqcbKUKFlKzUrrdZKcLI309sebGEJ0yl25nj8HkQhXZ085OKSW5+BrwiyoQ7bH2nNk9oc4kwzydyywiQU0qnOVWLFL1FZNk+wd0deEZxNtCVAmgRgqmPOcDuhSf5ONsS7D9F2lKQFpKxQFQJFDZ4fdF0O2VUFP3NNfbOmuNj8+PuYusMP6DfUrvjW8keTrM206paVJoqyhQXgQKk3imtMWHJ7km04gLeQqykqCE27iATVVwBi6fU1w3fYvs6yqHd3PwYGV2uwrugaTfwi/yxKtMTLzSUqKUg7e9INNHjF9kDke04zzj4WioJSLYuT6SjZu6olO6EYqT9ydnUQhBTbzRblTl5rxdEoznAJQFKpdmgYbzxjIy212FRscucmGW5bnwVKKaYLzVJ0UkZu4DCB5I5PsuSS5ghSVUcpn3FKbr7t4MV12Vwhq8b/Uoquprr2L4bzn5mJrB5jRR1K7zH0CR5GMeLFbqVhwpK9O9NBUDChwvqI55PckWnmUreS4LQzE2xcFGoVhx1wfWVJN74efkk+upSb3w8/P0MFLaLnYH4241/LrLEu80ylogkGtw0RQCh/wDtUVeT5BtcyuXSlRFbNbWoOIqdHcInKrJDUo8GwFqCkhYJWAbyoUNE9GJy7JWR3z5Jz7JWw55zf5lLOYN9gd6o4b82vrR+aNlyc5LomkBxwLQ2EgJosVURWuzq/wBxW8oslIlHFt0UpNEFJKwCQa45txBrEldBzcE+SceorlY60+TMgwd7QR1K7zG05L8kWnmudeC0JNbCbeI9I5t3DqjrKXJdhMqt1JKuaLlkheapAVds444XRB9TWpdulfxlXe4byuDEymKuyrugAMPy7jdVZitFW3w7MB51r1avj/rGg1HLnm09tfc3AKw+txvm05itJe3wb6MB51r1avmf1gDmd0vYnuEArD8243avQrBO3wHRgPOterV8z+sALVjyGuda9Wr5n9YXUYA5iRIkASLjkyzbdSne4zXqtisI+Kp9c37nf240XIWVT4ymjiFUvoLdbq0xQNdIhY8g2V3PK5P6M0vhDfoiXRveSr4QR+aK3wY5PvceIuuQnvV/qLrlPkJ2ZdZKSkIbNSSTWta3Cl9whjKD7UhKhKSE0BS3aqaqO0aAnru1R5SsXoKqHMmeJG1fDRphzKRj+UTvjE6pKbwHmG/hthX31jQeEBwJaYbGt0U6kJUPzCM7yMlgqaSq2hZCws0C8bLlNJI1n7ou/CBKEqZcK0JQk2QDatFRqcEpOpMaJJK6uHyRrmox6iqv5ItOQ0pYkm967Sz/AJYfdZixyXOpdt2PNoPNo42dI9WH3xXZVmPFpC5QSebShJNqgKgBW4E+kYnJOXIkUhBBUoLIN9m0agG8V3aoxWRUlKx+7w8+yKkpWv3lhjpNkTeUnK3pUpZV2U3fT3xfcvsoq8nKt1CnKFVPRrRA94PsAgHISRS3MzAtoWpKQklNoYqFrFIGIGuLl3IdqeEy4oWUhIbTW8qoQKj216402Tirl3eIrg132xjcu7xGPH3EuXCgzIIaGvm2x1JH0TFvkeXQ1JNpWAEBsFdcL89VeBMUvhBkVOcwbSEthVKGtSpdMAAa0A++HOWz1iWDIUlJWLNTa0UUrgDuEVKPfCEfm2yhL1a64f8AJtst5KaDzAcWLKVpJIOpBrSvGgqYXyNlMPMrepZbBWEDclu4E8TSsV/LJ8MyYbSoItWUAmtKJxGaDiB/2gmSZH/81LYUE22lEroaALqSbwNkn7orVcezu+b4KvSj6fe+Nli+xl/B0guTbjh1IUfatQpf7/dAeW4L0+G040bbGu81J/FF54OJUJD6goKqpKagHVUi4jjFeuRs5WSXHG6qXbCRarQ2gm+zStADjG1T/jyfyXB6KmvipyX+2PBeZcnESiZVi1YQVALUNSGiCr2qJiiyq6jKM4lDZNjMSpVKXC2pZA1CLXlxkF2ZcaLdKBKga2tZriEnVCPIbJxZm3ULUhS0IIITauNRW8pA174hV2Kr1F+7H/crp7I0u1P9STf82P8AL3KJZZQw1mqcoKJuohNBQU33D3wTlCnxfJgbONhCDxUaFX+4aylkLnZ1uYWoBptCQATiu0qnsqoe6FPCLLKWwg2kIQlRKrVqpJuSAACTtRTVKDdcF939/kUUyg3VBfPW/r8j5tK4q7Ku6FxFhLsJqfKt6KtTm7sQDxZPrW/c7+iPZPfOXPNJ7a+5uF4sFy6ebT5VvSXqc3N9CA+Kp9c37nf24A5ntL2J7hC8WE3LpKvOti5OpzcOhAfFU+ub9zv7cAKxIa8VT65v3O/twN1oAXLSrqtfmSIADEiRIAkWOSJxbNpxCrKk2CD/AJDEa4F4q364fAv6QwxLt2HPLDBOwv0hwjjW8M40msZqJPwguGylTKCokAqCiBeaaNDS474yuV8quTK7bhqdQFyQNwGoR7JSzfOI8qNJOwveOEEakUetHwL+kVwprrepYVV9NXW9hHk5yLPKlzzqaWkrRccCCHKgxa5b5QqnHGk2LCUm4VqanE1g+TOTfOoJtizaSalKhgF7+uG2eTiULTRwE13GIydff3Pyi34aMpqbXK9yoyhlZ5+XbYWAbBBtDEgCgBGs8YaydynelWA1ZCqhVgmuZiNWIvixdyW0hNy01OuyaxRZTlkUTV0a9hZ18BHIwhJduceTk+mr7e1r30X5O5Vcl3i4nONldoHBQxNfdjDs/wAsH3HkO0SlLZqlsVs8So4kmsJScs3U+VGirYWNXVHBlG/Wj4F/SLJUwb1rkhKmuUu5rnwMcqOUC5lxBICAgApSCTeoBRVU68PdHmUsvOTQTzgFUNrFRrrrI1HCFZ2VbtXugXI2F+inhHMuw3neVGirYX9I6qoLMXg7GqEcSXjwHyzl9yZS2HaEt1zhcTWl543Q4rlM6mTTLgChBFu+1YBIs0w3XxTeLN+uHwL+kGeYbso8sMDsL3nhB1QxLOEPRrxRzhclhyT5QqlOczbaCAoprS+qUgg/5QjPZYW7Mc/gq0CmmAs4COWJdujnlRojYX6aOEB8Wb9cPgX9IenHu7s5Y9KHe55y+DcO+EAJQnyR5wpBxza4deo++Mpk3LLjTi5gGqyoFW4hVq0DwgM0w2QjyoGYNhe88I5RLt2FeVGKdhfS4cYhCiuCaS8ldfS1VpqK8+S2yryyeeWhQCUJQQoIFSCoa1E4wLlTyjXNpbtJCEi0bKSSCrCt/VSkVPizfrh8C/pBXpduyjyowOwveeESjTCOYvBONFccxeBaUxV2Vd0LiLGWl2wT5UaKthe7qgPizfrh8C/pFhaDc80ntr7m4XiyXLt82nyo0l7C9zfCA+Kt+uHwL+kADntL2J7hC8WU3LtlXnQLk7C9w4QHxVv1w+Bf0gBOJDDzCBouBR3WVDvheAJEiRIA9rDMtoOdSPxCO+ZZ9afln9UMyzDVhyjp2Psz6Q6UACyejyjfaR3iNbyV5LqdAWsURFdyYyYhx9AtkgEKIsUwI11j6FlKZCEc2ggUxu+/GMt1j/ai6uPuMCVSEWE3AFP+4F4mKg3XRUyy8wnnFXkXlJ3K4xw84pKk1cURW4AfzWMvpvTQKTNAutKp1RX5ak0uJFCAqiqAUpdFzLyvjAGcUprjZp/uKnlPk5tqyEuECydg6jfri6rh5pCzlGSkhnEdFXdDbEqDSqq1xgmT0t1OeSAlWx11OMGKWgAQ4eqxX/cbNMyjwVmVmqLI4J/CmEpba7CoucqhtSr3CLk/Zk7KelCLLDQteVOir7M/qjqOMq4YmNFHUrvMF5ln1p+Wf1QZ5lqyjypwP2Z3npR04KS2i52B+NEAEWTDLVlzyp0R9mfTR0oDzLPrT8s/qgAc5g32B3qjlvza+tH5ocmWWsyrp0BTyZwqelHiGWrCvKmlU/Znj0oArhB39BvqV3mC8yz60/LP6oK8y1ZR5U4GnkzvPSgBWTxV2Vd0ABixlmWqmjp0VfZnd2oFzLPrT8s/qgATnm09tfc3AIsVMtc2nyppaX9mdyK7XVAuZZ9afln9UACndL2J7hAKxYzbLVq904D7M7h0oFzLPrT8s/qgBOseQ7zLPrT8s/qgMwhA0FWv8bP+zAAIkSJAHoiwkk5i/wDD8QgSXWvVH5n8RbZOS2pKwGzgnb4jhEZPDqWmg5Cs0Xa6u8QbKs3VwgnNF5430AixyNKBpANkipG1xHCKOamkVOYbz6XC7VGP90tRoTyIEzTjtUgkVUigGAqF/SNnknJNkAqqT74oOTbKFPLzDmlGKq6lcOMb+WAuu+/+Ip6mzGki2rxpULaKRQJzRqpFJymeRzFAkWjUE6xfGzURu++KXKss2qlUVx18eqKarFusm47wfNsnSZsmo2VdxiqmU2TTVH1NMm0lJzdR1/xGBy2Wgs+TJp06f6j0qblNlFtfbErJq9VOCPwiAtjT7CosmX2g8CptVAEk5/QHCOVONm0Q2qlle3q90XvyZkighiY0UdSu8wRTrXqj8w/SCvOt2UeTOB2+J4R04LS2i52B+NEAEWDDrdlzyZ0Bt9NHCA8816o/M/iAPJ3BvsDvVHDfm19aPzQ3NPN5lWzoCmfxPCPG3W7CvJnFO318IArxB39BvqV3mO+ea9UfmfxBnnW7KPJnBW3xPCAFpPFXZV3QARYSzrdVUbOirb4dUB55r1R+Z/EAcOeaT219zcLxYqeb5tPkzpL2+DfCA8816o/M/iAOJ7S9ie4QvFjNut2r2zgnb4DhAeea9UfmfxACkSGHloIzUFJ7RP8AqF4AkSJEgAjWMbrkVJii1m/AJ98ZFqYbJ8yPjX9Y3PJqdQhs0QBZSDQKViSKRTd+0sqXJoZllaqU3pr92HGPn0+ooXQXkX+2PoCctIJSkjEit5+vGMzPZWl7drm0mzhebzGeltFk0OciEmrqlY2kV686Nj44lJFSMd8Zjks6CytwIAKlVxON8KPLStxIsm1XGqiqoF+JuHGKJwU7DRBNQNWrKTeFoQjOzQFN1/fHzxM42s3IrTpL+6+NIXFJlC6pu4AgAlVQARj7xEn0qj7+TsbE9ZaPzaQFA7jd7DHz3KgN9YuGctqUVUbTSijUk7t8VU3NpNbTYP8AmqNVFXplFtikhKZOd7E/hTHbRuUOiqCTLqLXmhgjbX6I4x608jO8kNFW0vd1xpMpTuwSY0UdSu8wZx9v1I+Nf1gjr7dlHkgbjtr3njACstoudgfjRABFiy+3RzyQ0RtK9NHGA+Mt+pHxr+sAczuDfYHeqOGx5NfWj80OTL7YseSBqgbSt54xyh9uwo80MU7aulx4QBXiDv6DfUrvMFMw36kfGv6wZTqClHkQa1oLS/SPGAFJPFXZV3QACNkzyNnOcCPEHAtTa1JTaVekUFa2rr1Jx3xR5UlvF3FNPS3NuJpaSVqqKio18YjGcZPEwIOebT219zcAixU+2G0+SGkvaVub4wLxlv1I+Nf1iQBT2l7E9wgFI0chkdyaWsMSpdLaUqXZUq4EXE38DFSZhsfYj41/WOatwCVIlIc8Zb9SPjX9YA+4k6KQgbqk98dAGJHtIkAHlxGqyEFUWBgUpH3xS5PaaUoJHO3no/WPqWRsktttHSvA3RnvnhbWtMUuXXbBrcFp9pJF0U5kFgFRFwxMfWpbJTWaSDcbhd78IyPKpLTSObBWamp0cSf4iqu7Wkic61mljyIVVim5Q/3FpPSt4UlI48Yz3IeZRZUkW7inGnS+kbllabsfujJdsbTVB7BHz3JHJ607cgpSDVVSfu9tI03KFsCTdB9ExdhSRv8Auio5WKT4o5WuicKV/wDro4rHOSONLGfN5VrNWDdVBx1UEVjqKC/2xp8mttLRfb0VbsKHjFZlJtlIp5T/AK/WPVjLnDLOGQ0VmmaioxAR+ERwGbldhUaDJLbRC629FN5s+jwMIAtUVp3JIwGF1dcd3WV4s0zbgi2k8guvsF1IFhtKiamhVSpISKXmghRXNV+19yfrGnmsoCUlZZKbQK0OqvAqLdBUiuNK09sctk1iXlsy3TlHFHy2Y9jBzsD8aIXEfQZfk3Lhtps2udWWyo1ANhRClCmAAFL4kpyXlkkLct2ObSpQJA01LAJIwolINOEV/FQK31la/wA+uGHncG+wO9USXRaQoDEqQAOJtRossyUuiVZcAXVZUAsEG5JNxFaA0IMOci8ltOeUPOEBxtKAaDPFVg3bgDdxiUroqDkWS6iKg5/IyeUZFTDim10tJNDS8VuOPti25JSBmJySaAradTXspXaX/wBQqLoyMu8iYmnrVFqcCDhSyLiBxNAAYd8D8u2vKUuRbqhDyhWm4pvp2ornf/ClL3Sf9idNvqce6PuEzPpE60wgeUU0px0+iy2bKR1qWsexJj4ZljITmVcuTLTRCRzhK1nBCGwEk8bxQcSI+n8lJnncp5VfzlFvmmEC7BpJKkp61Cvtii8GEpzcrlN9y2l5TzjbpCbbiSEhSrKEVtG06qgFcI8jp38OpuPlJL8v/wANL5MblfwYPomkSbTiHLSHXm1qqkFKQgEHGhqAPbA+Qfg1cnHiJkLYZCCoKFKqNotgJ1YoXXsx9V5Luren3VqaWyGpdLcuhylsNKIopQGiVWAaG8CNAFiVbQajmGZdwuLNLymwU37zRZ9sWWf6hbFemv3YufqFBPkwvgxyC9KS886tFStJS2E3qVzQWgizjW0MNcfOORXg7mMoBa6htDbjba7QIUaqAds8UJvv10EfR+TPKlxrIs5OKJUoPLLYUBQF3mRQBJw5xxRiz5LS7v8A4/Jol6+UdS8+uguSbTjtq/WaJu3x19RbX6kuNbS37LWMXB85yl4LFf8AklSUu8CPF/GAtwG4WrFhVnXapfxiryz4OZiVyeJ11SE3pBZvtgLICTXCuum6kfaMjZUYXOZRmwKJYQhha7r+ZC3HCDjtAf4CMx4XJ51eR2FKSavLbW5TRQCCtCa/5JHvidfWXytjX7cb981nHFYfCokcxI9zu+hXhd8nVAOoJ3x9UZnwc3DR7xHyuRU2CCAuvWPpG0knqkABVcwYjeOHXGG+OtM0Uvg0EzlMJpQ4qAH3R82y7NFbp4CNPlVwAIJC7nQMRiaUrmxkFOtkqJC7+kPpHOnr40XS9i/5HooFHinuXG6l3MIx/JJxuyqgVpJxI6XCNYwQSLj7xGTqf3myrPTAPzwbFtyoRgOuOMqzTT0so2hYUFUMGdnGVpKaVTrvBF0Y7L6UpFE2rFTclQpfrGbHKqu77kZyxC2RDcoVwCvvBimyuqqotskuNgquXoq1jd1RVzi2yvRXj6Q+kenGOS0y2S2tDS3ubQQMVBFeqyITt6QwzFVjUSuTG1J50hRzU2aqF2aL8IoXi0FLzV6KtY+kdi02VyWIpQ7YUlVK2SDQ4XGsXuVeVrrrRQpDeeDnACqRUggHqinf5rWlz4h9IjxasouXgdY3nhEpQUmm/YolXGTTa8F9k3lO4tbdvm0WAkFdkVOchFVcACY7yzyrUl54N2HEKspBUKiqBQLGqt5jPMKao5QL0BW8emjhArTXoue9P0iv0IbuFfw1fduf5uj+WMsLcYYZIACUhVRio3pqeNBBcgconZVtYQEkW0nOvxqDT2CnthCaU1mVC9AUvG88I8QWrCrl0qnWOPCJuuLXa1wTdUHHta4HneVDqmltlKCFqUq0RVSbZqoJOoauoxMhZfdknWZhk0Wm1ccFJKs5J4GKu0zuc94+kGeLVlFy8FUvG88IenHGs8kowjHwajkv4Q5iVemnG0IPjFpwpUTRKxUhSd+NKHGA8jvCLNZPLtkJdDyraw5XzhxVUazGdlS1U0C9FWsbuqBVZ9Fz3j6RB0VvdXnP6eCes1sh4RZxl12aqlbj/OJUFaIFEFFkagm0aDiYVyj4QZt6QTJLIsAi04CecWkVIQs6xUjroIoVKa5tNy6Wl0vG5vhAas+i57x9I76Fe72jWXj/ACqeTJLkKJLK3EO1wUCAklO6hKQYscheE2blJJUo2EkUUG3STbbCq1CRhrNN0ZibLVq8LwTrG4cIDVn0XPePpCVNcljX1/I0t8k8rnmJWZlRRTczplRNoE3KIPEQ1yj5dzE7KMSroSEs0qoVquyLKbQwuG6M9Vn0XPePpC66aoejDu7s58/9DWcxIkSLThq+SWTecVaIqE6o+l5Nk2wBWlqqSfeI+e5CygltACUqFTfn9XR4RqpDKIqs0Ora92qMF6blrNNedohllSQ8UKrZUsKSRqNq49UYJ243Enjh90bvK60uLQqyblJTpayRqpGVQpslXkzWz6ev4YuoxQIXeR/k3MWAdxKB9y43LKiU3Y0oIwOTLCm1AIUDVNM/XRdNmNXyeyuhRCFJIUDQgq/iM/Uw1qRopl+nCTeQWktg1UKCpzriTiaaozk+tuymypWunv6o3rraFpoQadf8RR5VyGwEiyk3VutbvZEOnsXuyye5iRjZUUKuyqnuisUqqou1rbFrMVoq2+B6MU4db9BXzP6x6UfmefPzhp05QomxqCEj/qIoEqtFdPRVFipxBOgdFO30R0YQlHEZ2YrRVt/1jkYpbh2ctxFdNjhApjRR1K7zDs2tv0Fa/tP6wF5xuyjMVgdviejEyACW0XOwPxogAh5hxujmYrQG300dGA8416Cvj/rAEnMG+wO8xy35tfWj80NTa28yqFaApn8VdGOUON2FZisUbfa6PCAERB39BHUrvMe8416Cvj/rBnnG7KMxWCtviejAAJTFXZV3QACHpVxupohWirb4dmA8436Cvj/rAHjnm09tfc3AKQ8tbfNpzFaS9vg30YDzrXq1fH/WAPJ3S9ie4QCkPTbjdq9CsE7fAdGA8616tXx/1gBekeQwXG/QV8f9YXgCRIkSALWUWrAVMbKUSUIJUKEpH3xnMj5QIOi38IEaN7KdpKrkYJ2RvHCM126XVcEcfopIO1YUD0gRGUnhZcqNFV49uIjRZSfNWrkaSRojCowiomZgqZrZRcfQEcrWJM7byy0yMwCyF0N7ln3W6d8HnJIpcS4m41FRD/J59K5FIBbC7aqpoBjasxYsrtgXDG+4YjHVFE5uMzTWu6GGcleUigmmuOJrLS1JFdYV3mA5WRYNyUfAIr52fKW0myipB2BvjRCqD5SKrJzj5FFvWlK7K+6FpVFpaQcCYLLTRJVmt6Ktgbo4RPEXhLdR0BGn2Mbey00Zl0pLiFY0RZP+N0U7CbC13VzVQ/N5WtUqlFoBOyPRTAUPrVaNlGio6A1RCPnS1vSlnTvgMzoo6ld5hp+dPot/AI8emyEozG8DsDeYmVi0toudgfjRABFgxOGjmY3oDYHpogPjvQb+AQB5O4N9gd6o4b82vrR+aG5qbIsZjegNgbzHKJzMVmN4p2BxgBAQd/Qb6ld5jvx3oN/AIM7OZqMxvBWwN5gBaTxV2Vd0AEWEtNkk5jeirYG6A+O9Bv4BAHDnmk9tfc3C8WKps82k2G9JewKYNwHx3oN/AIA4ntL2J7hC8WM3NkK0G8E7A3CA+O9Bv4BACkSG/Heg38AhWAPIkSJADssoiLnJq7l1OoUHtiobnKfZt+4/qh2XyhRCzYbuCdR3jpRFrTqeDszN2nGwNSk94itVMeTscY7lp6riMxu9adR9IdKOsmkOOoQUN5xAOacMTtbhHO1RR1ybNdkPJ1mWRUaVhVaekFEX9Ri0liUPKbPBY/2fu++Ll6VCmkoSEggpoNQuON/Ae+MuzlIuTIohJIARhjStdeFY89/rNdbzgTyui3fspFVE4AdcZCedtBB7VOqt0aHlVloDyKEoIxWaGhO7HCM85NZiMxva1Hf2o20RajyUXz7mDlcVdlXdAYblZq85jeirUd3agXjQ9W37j+qL0Z2ezOl7EfhTFlkldSQcClX+oSmpoWtBvBGo+inpQeQn6FWY3cknA/qjjJReFfPiijApjRR1K7zDM1OVJPNt+4/qjx6ZFlHk28DqO89KAF5bRc7A/GiACH2JkWXPJt6A1H00dKA+Mj1bfuP6oA8nDc32B3mOW/Nr60fmhqamRmeTb0BqO89KOUTIsK8m3ijUel0oAREHf0EdSu8x140PVt+4/qgz0yLKPJt4K1HeelAC8pirsq7oAIflZkVPk29FWo7u1ARND1bfuP6oA5c82ntr7m4Xh9UyObT5NvTXqO5vpQLxoerb9x/VAHM7pexPcIXiwm5gWvNt4J1HcOlAfGh6tv3H9UAKx7SGfGh6tv3H9UDectbKU9mv1MABiRIkAeiGZc5jnUj8QiW2vQc+Yn9uDsLasOZjmCdtPpD/AI4ABInyjfbT3iLXkkoeMIJ1A/fCEmtrnEZi9JO2neNXNxJSbbQqoS58af24jNbFo6uGfUZ3KoEs+oG/RR1qBT+qKUPplmkpBBcVes679mM0cspU2c1ygWg0tpxo4fQhY5QS44M1y9Q+0T+3GeNGcFjsKpxwqNTeTjBXjmN/5d8ehbXoOfMT+3BnlNWEZjm1tp3/APrjUVAJQ3q7C+6AVh6WW1nZjmirbTu/9cBtteg58xP7cAczhzvYj8KY7lFaXYVBJpbVrQcwRtpGyn/jj2WU1nZjgzVbaf24ARUawaY0UdSu8x1ba9Bz5if24M8pqyjMcwO2nef+OAF5bRc7A/GiAAQ/LrasuZjmgNtPpo/44Dba9Bz5if24A8nMG+wO9Uct+bX1o/NDU2prMzHNAbad5/445QtqwrMcxRtp6X/HACIg7+g31K7zHVtr0HPmJ/bgzy2rKMxzBW2nef8AjgBeTxV2Vd0AAh+VU1U5jmirbTu/9cBtteg58xP7cAcuebT219zcAh9amubTmOaS/tE7m9fNwG216DnzE/twBzO6XsT3CAUh+cU1a0HME7aRqH/HAbbXoOfMT+3AC0eQZ1SKZqVA8VA9yRAYAkSJEgCQwwcxzqT+IQvEgBiTUA4g6gpPeIXiRIAKlzMKd6kn3BQ/NHUsaLTW68QCJAEhh/Qb6ld8Lwd5QsIG61X31gD2U2uwruheCsOWa8Uke+BiADTml7EfhTHsptdhUDeXU14Ae4Af6j1hwCtdaSPfAAoYmNFHUrvMLwxMaKOpXeYAktoudgfjRABB5bRc7A/GiACAGZ3BvsDvVHDfm19aPzR3O4N9gd6o4b82vrR+aAAiDv6DfUrvMAEHf0G+pXeYAknirsq7oAIPJ4q7Ku6ACADueaT219zcLww55pPbX3NwvADE9pexPcIXhie0vYnuELwBIkSJAEiRIkASJEiQBIkSJAEiRIkASJEiQBIkSJAEiRIkASGJjRR1K7zEiQBJbRc7A/GiACJEgBmdwb7A71Rw35tfWj80SJAARB39BvqV3mPIkAeyeKuyrugAjyJADDnmk9tfc3C8SJADE9pexPcIXiRIAkSJEgCRIkS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data:image/jpeg;base64,/9j/4AAQSkZJRgABAQAAAQABAAD/2wCEAAkGBxMSEhUUExQUFBQWGBUYFBUVFxgYFRoXFRwXFhUXFxUYHCggGBwlHBQUITEhJSkrLi4uFx8zODMsNygtLisBCgoKDg0OGhAQGzckICQyLCwvLCwsLCwsNCwsLCwsLCw0LCwsLCwsLCwsLCwsLCwsLCwvLCwsLCwsLCwsLCwsLP/AABEIAOEA4QMBIgACEQEDEQH/xAAbAAACAwEBAQAAAAAAAAAAAAADBAAFBgIBB//EAEQQAAECAwMHBgsIAgIDAQAAAAECAwAEERIhMQUiMkFCUWEGE2JxcrEHFCMzUlOBkZKT0UOhssLS0+HigsFjohVz8CX/xAAZAQEAAwEBAAAAAAAAAAAAAAAAAgMEAQX/xAAvEQACAwABAwIFAgUFAAAAAAAAAQIDESEEEjETQRRRYXGBIjIjkaGx8AVCUsHR/9oADAMBAAIRAxEAPwD4bDMunMcO4Jp7TQx7zLfrD8H8w5k+TS4FIQoqUqwALBxKhTXHG8DeCEqi0tIOBUke8iBGPo2T/B+hNC46oqBBogAC41F5qTHE/wCDxFnyLqrW5YBr8NKRl+Np3NMS/wBQ6dvN+hgkebV22+5yPJTziesQ45KJQlaVKUCFpBBQaggOXUrHkpKptJVaVQEVPNmnvrSNZs1FbDD+g31K7465lv1h+D+YM603YRnna2OPXA6Lym12Fd0LxYSzTednnRVscOuA8w36w/AfrAHE5pexH4Ux7KbXYVDk1IjTquzRAtc2qzWynarA5ZpvOzzoq2D9YHNK+GJjRR1K7zHXMt+sPwfzBnmm7KM84HYO88YHReW0XOwPxogAh9hpuy5nnRGx00cY4XKJTSqlCuFWyK9VTfAHE7g32B3qjhvza+tH5oamm2zYzzoDY4q4xyhpuwrPOKNjtcYAREHf0G+pXeY65lv1h+D+YM803ZRnnBWwd54wAvJ4q7Ku6ACH5Vpupos6Ktg7uuA8y36w/AfrAHLnmk9tfc3C8WC2m+bTnnSXscG+MB5lv1h+D+YA5nBRXsHcIXiwm2m7V6zgnYO4cYDzLfrD8H8wArEgjqADmmo30p90DgCRIkSAPaxoeRuUGpdxx10E2UiyEi8qJpdfdjjFPzrXq1fM/rDMoW1BYCFX2Bp71AejEZxUotMhOKlFxfg3kvlmdmaOMtttMYlTl5IBvpd3D2wLkdyrcmHS09SpBKFAUwvIPsvi6y86GJWlPVtgV3kDEcKxhuQYQqcbKUKFlKzUrrdZKcLI309sebGEJ0yl25nj8HkQhXZ085OKSW5+BrwiyoQ7bH2nNk9oc4kwzydyywiQU0qnOVWLFL1FZNk+wd0deEZxNtCVAmgRgqmPOcDuhSf5ONsS7D9F2lKQFpKxQFQJFDZ4fdF0O2VUFP3NNfbOmuNj8+PuYusMP6DfUrvjW8keTrM206paVJoqyhQXgQKk3imtMWHJ7km04gLeQqykqCE27iATVVwBi6fU1w3fYvs6yqHd3PwYGV2uwrugaTfwi/yxKtMTLzSUqKUg7e9INNHjF9kDke04zzj4WioJSLYuT6SjZu6olO6EYqT9ydnUQhBTbzRblTl5rxdEoznAJQFKpdmgYbzxjIy212FRscucmGW5bnwVKKaYLzVJ0UkZu4DCB5I5PsuSS5ghSVUcpn3FKbr7t4MV12Vwhq8b/Uoquprr2L4bzn5mJrB5jRR1K7zH0CR5GMeLFbqVhwpK9O9NBUDChwvqI55PckWnmUreS4LQzE2xcFGoVhx1wfWVJN74efkk+upSb3w8/P0MFLaLnYH4241/LrLEu80ylogkGtw0RQCh/wDtUVeT5BtcyuXSlRFbNbWoOIqdHcInKrJDUo8GwFqCkhYJWAbyoUNE9GJy7JWR3z5Jz7JWw55zf5lLOYN9gd6o4b82vrR+aNlyc5LomkBxwLQ2EgJosVURWuzq/wBxW8oslIlHFt0UpNEFJKwCQa45txBrEldBzcE+SceorlY60+TMgwd7QR1K7zG05L8kWnmudeC0JNbCbeI9I5t3DqjrKXJdhMqt1JKuaLlkheapAVds444XRB9TWpdulfxlXe4byuDEymKuyrugAMPy7jdVZitFW3w7MB51r1avj/rGg1HLnm09tfc3AKw+txvm05itJe3wb6MB51r1avmf1gDmd0vYnuEArD8243avQrBO3wHRgPOterV8z+sALVjyGuda9Wr5n9YXUYA5iRIkASLjkyzbdSne4zXqtisI+Kp9c37nf240XIWVT4ymjiFUvoLdbq0xQNdIhY8g2V3PK5P6M0vhDfoiXRveSr4QR+aK3wY5PvceIuuQnvV/qLrlPkJ2ZdZKSkIbNSSTWta3Cl9whjKD7UhKhKSE0BS3aqaqO0aAnru1R5SsXoKqHMmeJG1fDRphzKRj+UTvjE6pKbwHmG/hthX31jQeEBwJaYbGt0U6kJUPzCM7yMlgqaSq2hZCws0C8bLlNJI1n7ou/CBKEqZcK0JQk2QDatFRqcEpOpMaJJK6uHyRrmox6iqv5ItOQ0pYkm967Sz/AJYfdZixyXOpdt2PNoPNo42dI9WH3xXZVmPFpC5QSebShJNqgKgBW4E+kYnJOXIkUhBBUoLIN9m0agG8V3aoxWRUlKx+7w8+yKkpWv3lhjpNkTeUnK3pUpZV2U3fT3xfcvsoq8nKt1CnKFVPRrRA94PsAgHISRS3MzAtoWpKQklNoYqFrFIGIGuLl3IdqeEy4oWUhIbTW8qoQKj216402Tirl3eIrg132xjcu7xGPH3EuXCgzIIaGvm2x1JH0TFvkeXQ1JNpWAEBsFdcL89VeBMUvhBkVOcwbSEthVKGtSpdMAAa0A++HOWz1iWDIUlJWLNTa0UUrgDuEVKPfCEfm2yhL1a64f8AJtst5KaDzAcWLKVpJIOpBrSvGgqYXyNlMPMrepZbBWEDclu4E8TSsV/LJ8MyYbSoItWUAmtKJxGaDiB/2gmSZH/81LYUE22lEroaALqSbwNkn7orVcezu+b4KvSj6fe+Nli+xl/B0guTbjh1IUfatQpf7/dAeW4L0+G040bbGu81J/FF54OJUJD6goKqpKagHVUi4jjFeuRs5WSXHG6qXbCRarQ2gm+zStADjG1T/jyfyXB6KmvipyX+2PBeZcnESiZVi1YQVALUNSGiCr2qJiiyq6jKM4lDZNjMSpVKXC2pZA1CLXlxkF2ZcaLdKBKga2tZriEnVCPIbJxZm3ULUhS0IIITauNRW8pA174hV2Kr1F+7H/crp7I0u1P9STf82P8AL3KJZZQw1mqcoKJuohNBQU33D3wTlCnxfJgbONhCDxUaFX+4aylkLnZ1uYWoBptCQATiu0qnsqoe6FPCLLKWwg2kIQlRKrVqpJuSAACTtRTVKDdcF939/kUUyg3VBfPW/r8j5tK4q7Ku6FxFhLsJqfKt6KtTm7sQDxZPrW/c7+iPZPfOXPNJ7a+5uF4sFy6ebT5VvSXqc3N9CA+Kp9c37nf24A5ntL2J7hC8WE3LpKvOti5OpzcOhAfFU+ub9zv7cAKxIa8VT65v3O/twN1oAXLSrqtfmSIADEiRIAkWOSJxbNpxCrKk2CD/AJDEa4F4q364fAv6QwxLt2HPLDBOwv0hwjjW8M40msZqJPwguGylTKCokAqCiBeaaNDS474yuV8quTK7bhqdQFyQNwGoR7JSzfOI8qNJOwveOEEakUetHwL+kVwprrepYVV9NXW9hHk5yLPKlzzqaWkrRccCCHKgxa5b5QqnHGk2LCUm4VqanE1g+TOTfOoJtizaSalKhgF7+uG2eTiULTRwE13GIydff3Pyi34aMpqbXK9yoyhlZ5+XbYWAbBBtDEgCgBGs8YaydynelWA1ZCqhVgmuZiNWIvixdyW0hNy01OuyaxRZTlkUTV0a9hZ18BHIwhJduceTk+mr7e1r30X5O5Vcl3i4nONldoHBQxNfdjDs/wAsH3HkO0SlLZqlsVs8So4kmsJScs3U+VGirYWNXVHBlG/Wj4F/SLJUwb1rkhKmuUu5rnwMcqOUC5lxBICAgApSCTeoBRVU68PdHmUsvOTQTzgFUNrFRrrrI1HCFZ2VbtXugXI2F+inhHMuw3neVGirYX9I6qoLMXg7GqEcSXjwHyzl9yZS2HaEt1zhcTWl543Q4rlM6mTTLgChBFu+1YBIs0w3XxTeLN+uHwL+kGeYbso8sMDsL3nhB1QxLOEPRrxRzhclhyT5QqlOczbaCAoprS+qUgg/5QjPZYW7Mc/gq0CmmAs4COWJdujnlRojYX6aOEB8Wb9cPgX9IenHu7s5Y9KHe55y+DcO+EAJQnyR5wpBxza4deo++Mpk3LLjTi5gGqyoFW4hVq0DwgM0w2QjyoGYNhe88I5RLt2FeVGKdhfS4cYhCiuCaS8ldfS1VpqK8+S2yryyeeWhQCUJQQoIFSCoa1E4wLlTyjXNpbtJCEi0bKSSCrCt/VSkVPizfrh8C/pBXpduyjyowOwveeESjTCOYvBONFccxeBaUxV2Vd0LiLGWl2wT5UaKthe7qgPizfrh8C/pFhaDc80ntr7m4XiyXLt82nyo0l7C9zfCA+Kt+uHwL+kADntL2J7hC8WU3LtlXnQLk7C9w4QHxVv1w+Bf0gBOJDDzCBouBR3WVDvheAJEiRIA9rDMtoOdSPxCO+ZZ9afln9UMyzDVhyjp2Psz6Q6UACyejyjfaR3iNbyV5LqdAWsURFdyYyYhx9AtkgEKIsUwI11j6FlKZCEc2ggUxu+/GMt1j/ai6uPuMCVSEWE3AFP+4F4mKg3XRUyy8wnnFXkXlJ3K4xw84pKk1cURW4AfzWMvpvTQKTNAutKp1RX5ak0uJFCAqiqAUpdFzLyvjAGcUprjZp/uKnlPk5tqyEuECydg6jfri6rh5pCzlGSkhnEdFXdDbEqDSqq1xgmT0t1OeSAlWx11OMGKWgAQ4eqxX/cbNMyjwVmVmqLI4J/CmEpba7CoucqhtSr3CLk/Zk7KelCLLDQteVOir7M/qjqOMq4YmNFHUrvMF5ln1p+Wf1QZ5lqyjypwP2Z3npR04KS2i52B+NEAEWTDLVlzyp0R9mfTR0oDzLPrT8s/qgAc5g32B3qjlvza+tH5ocmWWsyrp0BTyZwqelHiGWrCvKmlU/Znj0oArhB39BvqV3mC8yz60/LP6oK8y1ZR5U4GnkzvPSgBWTxV2Vd0ABixlmWqmjp0VfZnd2oFzLPrT8s/qgATnm09tfc3AIsVMtc2nyppaX9mdyK7XVAuZZ9afln9UACndL2J7hAKxYzbLVq904D7M7h0oFzLPrT8s/qgBOseQ7zLPrT8s/qgMwhA0FWv8bP+zAAIkSJAHoiwkk5i/wDD8QgSXWvVH5n8RbZOS2pKwGzgnb4jhEZPDqWmg5Cs0Xa6u8QbKs3VwgnNF5430AixyNKBpANkipG1xHCKOamkVOYbz6XC7VGP90tRoTyIEzTjtUgkVUigGAqF/SNnknJNkAqqT74oOTbKFPLzDmlGKq6lcOMb+WAuu+/+Ip6mzGki2rxpULaKRQJzRqpFJymeRzFAkWjUE6xfGzURu++KXKss2qlUVx18eqKarFusm47wfNsnSZsmo2VdxiqmU2TTVH1NMm0lJzdR1/xGBy2Wgs+TJp06f6j0qblNlFtfbErJq9VOCPwiAtjT7CosmX2g8CptVAEk5/QHCOVONm0Q2qlle3q90XvyZkighiY0UdSu8wRTrXqj8w/SCvOt2UeTOB2+J4R04LS2i52B+NEAEWDDrdlzyZ0Bt9NHCA8816o/M/iAPJ3BvsDvVHDfm19aPzQ3NPN5lWzoCmfxPCPG3W7CvJnFO318IArxB39BvqV3mO+ea9UfmfxBnnW7KPJnBW3xPCAFpPFXZV3QARYSzrdVUbOirb4dUB55r1R+Z/EAcOeaT219zcLxYqeb5tPkzpL2+DfCA8816o/M/iAOJ7S9ie4QvFjNut2r2zgnb4DhAeea9UfmfxACkSGHloIzUFJ7RP8AqF4AkSJEgAjWMbrkVJii1m/AJ98ZFqYbJ8yPjX9Y3PJqdQhs0QBZSDQKViSKRTd+0sqXJoZllaqU3pr92HGPn0+ooXQXkX+2PoCctIJSkjEit5+vGMzPZWl7drm0mzhebzGeltFk0OciEmrqlY2kV686Nj44lJFSMd8Zjks6CytwIAKlVxON8KPLStxIsm1XGqiqoF+JuHGKJwU7DRBNQNWrKTeFoQjOzQFN1/fHzxM42s3IrTpL+6+NIXFJlC6pu4AgAlVQARj7xEn0qj7+TsbE9ZaPzaQFA7jd7DHz3KgN9YuGctqUVUbTSijUk7t8VU3NpNbTYP8AmqNVFXplFtikhKZOd7E/hTHbRuUOiqCTLqLXmhgjbX6I4x608jO8kNFW0vd1xpMpTuwSY0UdSu8wZx9v1I+Nf1gjr7dlHkgbjtr3njACstoudgfjRABFiy+3RzyQ0RtK9NHGA+Mt+pHxr+sAczuDfYHeqOGx5NfWj80OTL7YseSBqgbSt54xyh9uwo80MU7aulx4QBXiDv6DfUrvMFMw36kfGv6wZTqClHkQa1oLS/SPGAFJPFXZV3QACNkzyNnOcCPEHAtTa1JTaVekUFa2rr1Jx3xR5UlvF3FNPS3NuJpaSVqqKio18YjGcZPEwIOebT219zcAixU+2G0+SGkvaVub4wLxlv1I+Nf1iQBT2l7E9wgFI0chkdyaWsMSpdLaUqXZUq4EXE38DFSZhsfYj41/WOatwCVIlIc8Zb9SPjX9YA+4k6KQgbqk98dAGJHtIkAHlxGqyEFUWBgUpH3xS5PaaUoJHO3no/WPqWRsktttHSvA3RnvnhbWtMUuXXbBrcFp9pJF0U5kFgFRFwxMfWpbJTWaSDcbhd78IyPKpLTSObBWamp0cSf4iqu7Wkic61mljyIVVim5Q/3FpPSt4UlI48Yz3IeZRZUkW7inGnS+kbllabsfujJdsbTVB7BHz3JHJ607cgpSDVVSfu9tI03KFsCTdB9ExdhSRv8Auio5WKT4o5WuicKV/wDro4rHOSONLGfN5VrNWDdVBx1UEVjqKC/2xp8mttLRfb0VbsKHjFZlJtlIp5T/AK/WPVjLnDLOGQ0VmmaioxAR+ERwGbldhUaDJLbRC629FN5s+jwMIAtUVp3JIwGF1dcd3WV4s0zbgi2k8guvsF1IFhtKiamhVSpISKXmghRXNV+19yfrGnmsoCUlZZKbQK0OqvAqLdBUiuNK09sctk1iXlsy3TlHFHy2Y9jBzsD8aIXEfQZfk3Lhtps2udWWyo1ANhRClCmAAFL4kpyXlkkLct2ObSpQJA01LAJIwolINOEV/FQK31la/wA+uGHncG+wO9USXRaQoDEqQAOJtRossyUuiVZcAXVZUAsEG5JNxFaA0IMOci8ltOeUPOEBxtKAaDPFVg3bgDdxiUroqDkWS6iKg5/IyeUZFTDim10tJNDS8VuOPti25JSBmJySaAradTXspXaX/wBQqLoyMu8iYmnrVFqcCDhSyLiBxNAAYd8D8u2vKUuRbqhDyhWm4pvp2ornf/ClL3Sf9idNvqce6PuEzPpE60wgeUU0px0+iy2bKR1qWsexJj4ZljITmVcuTLTRCRzhK1nBCGwEk8bxQcSI+n8lJnncp5VfzlFvmmEC7BpJKkp61Cvtii8GEpzcrlN9y2l5TzjbpCbbiSEhSrKEVtG06qgFcI8jp38OpuPlJL8v/wANL5MblfwYPomkSbTiHLSHXm1qqkFKQgEHGhqAPbA+Qfg1cnHiJkLYZCCoKFKqNotgJ1YoXXsx9V5Luren3VqaWyGpdLcuhylsNKIopQGiVWAaG8CNAFiVbQajmGZdwuLNLymwU37zRZ9sWWf6hbFemv3YufqFBPkwvgxyC9KS886tFStJS2E3qVzQWgizjW0MNcfOORXg7mMoBa6htDbjba7QIUaqAds8UJvv10EfR+TPKlxrIs5OKJUoPLLYUBQF3mRQBJw5xxRiz5LS7v8A4/Jol6+UdS8+uguSbTjtq/WaJu3x19RbX6kuNbS37LWMXB85yl4LFf8AklSUu8CPF/GAtwG4WrFhVnXapfxiryz4OZiVyeJ11SE3pBZvtgLICTXCuum6kfaMjZUYXOZRmwKJYQhha7r+ZC3HCDjtAf4CMx4XJ51eR2FKSavLbW5TRQCCtCa/5JHvidfWXytjX7cb981nHFYfCokcxI9zu+hXhd8nVAOoJ3x9UZnwc3DR7xHyuRU2CCAuvWPpG0knqkABVcwYjeOHXGG+OtM0Uvg0EzlMJpQ4qAH3R82y7NFbp4CNPlVwAIJC7nQMRiaUrmxkFOtkqJC7+kPpHOnr40XS9i/5HooFHinuXG6l3MIx/JJxuyqgVpJxI6XCNYwQSLj7xGTqf3myrPTAPzwbFtyoRgOuOMqzTT0so2hYUFUMGdnGVpKaVTrvBF0Y7L6UpFE2rFTclQpfrGbHKqu77kZyxC2RDcoVwCvvBimyuqqotskuNgquXoq1jd1RVzi2yvRXj6Q+kenGOS0y2S2tDS3ubQQMVBFeqyITt6QwzFVjUSuTG1J50hRzU2aqF2aL8IoXi0FLzV6KtY+kdi02VyWIpQ7YUlVK2SDQ4XGsXuVeVrrrRQpDeeDnACqRUggHqinf5rWlz4h9IjxasouXgdY3nhEpQUmm/YolXGTTa8F9k3lO4tbdvm0WAkFdkVOchFVcACY7yzyrUl54N2HEKspBUKiqBQLGqt5jPMKao5QL0BW8emjhArTXoue9P0iv0IbuFfw1fduf5uj+WMsLcYYZIACUhVRio3pqeNBBcgconZVtYQEkW0nOvxqDT2CnthCaU1mVC9AUvG88I8QWrCrl0qnWOPCJuuLXa1wTdUHHta4HneVDqmltlKCFqUq0RVSbZqoJOoauoxMhZfdknWZhk0Wm1ccFJKs5J4GKu0zuc94+kGeLVlFy8FUvG88IenHGs8kowjHwajkv4Q5iVemnG0IPjFpwpUTRKxUhSd+NKHGA8jvCLNZPLtkJdDyraw5XzhxVUazGdlS1U0C9FWsbuqBVZ9Fz3j6RB0VvdXnP6eCes1sh4RZxl12aqlbj/OJUFaIFEFFkagm0aDiYVyj4QZt6QTJLIsAi04CecWkVIQs6xUjroIoVKa5tNy6Wl0vG5vhAas+i57x9I76Fe72jWXj/ACqeTJLkKJLK3EO1wUCAklO6hKQYscheE2blJJUo2EkUUG3STbbCq1CRhrNN0ZibLVq8LwTrG4cIDVn0XPePpCVNcljX1/I0t8k8rnmJWZlRRTczplRNoE3KIPEQ1yj5dzE7KMSroSEs0qoVquyLKbQwuG6M9Vn0XPePpC66aoejDu7s58/9DWcxIkSLThq+SWTecVaIqE6o+l5Nk2wBWlqqSfeI+e5CygltACUqFTfn9XR4RqpDKIqs0Ora92qMF6blrNNedohllSQ8UKrZUsKSRqNq49UYJ243Enjh90bvK60uLQqyblJTpayRqpGVQpslXkzWz6ev4YuoxQIXeR/k3MWAdxKB9y43LKiU3Y0oIwOTLCm1AIUDVNM/XRdNmNXyeyuhRCFJIUDQgq/iM/Uw1qRopl+nCTeQWktg1UKCpzriTiaaozk+tuymypWunv6o3rraFpoQadf8RR5VyGwEiyk3VutbvZEOnsXuyye5iRjZUUKuyqnuisUqqou1rbFrMVoq2+B6MU4db9BXzP6x6UfmefPzhp05QomxqCEj/qIoEqtFdPRVFipxBOgdFO30R0YQlHEZ2YrRVt/1jkYpbh2ctxFdNjhApjRR1K7zDs2tv0Fa/tP6wF5xuyjMVgdviejEyACW0XOwPxogAh5hxujmYrQG300dGA8416Cvj/rAEnMG+wO8xy35tfWj80NTa28yqFaApn8VdGOUON2FZisUbfa6PCAERB39BHUrvMe8416Cvj/rBnnG7KMxWCtviejAAJTFXZV3QACHpVxupohWirb4dmA8436Cvj/rAHjnm09tfc3AKQ8tbfNpzFaS9vg30YDzrXq1fH/WAPJ3S9ie4QCkPTbjdq9CsE7fAdGA8616tXx/1gBekeQwXG/QV8f9YXgCRIkSALWUWrAVMbKUSUIJUKEpH3xnMj5QIOi38IEaN7KdpKrkYJ2RvHCM126XVcEcfopIO1YUD0gRGUnhZcqNFV49uIjRZSfNWrkaSRojCowiomZgqZrZRcfQEcrWJM7byy0yMwCyF0N7ln3W6d8HnJIpcS4m41FRD/J59K5FIBbC7aqpoBjasxYsrtgXDG+4YjHVFE5uMzTWu6GGcleUigmmuOJrLS1JFdYV3mA5WRYNyUfAIr52fKW0myipB2BvjRCqD5SKrJzj5FFvWlK7K+6FpVFpaQcCYLLTRJVmt6Ktgbo4RPEXhLdR0BGn2Mbey00Zl0pLiFY0RZP+N0U7CbC13VzVQ/N5WtUqlFoBOyPRTAUPrVaNlGio6A1RCPnS1vSlnTvgMzoo6ld5hp+dPot/AI8emyEozG8DsDeYmVi0toudgfjRABFgxOGjmY3oDYHpogPjvQb+AQB5O4N9gd6o4b82vrR+aG5qbIsZjegNgbzHKJzMVmN4p2BxgBAQd/Qb6ld5jvx3oN/AIM7OZqMxvBWwN5gBaTxV2Vd0AEWEtNkk5jeirYG6A+O9Bv4BAHDnmk9tfc3C8WKps82k2G9JewKYNwHx3oN/AIA4ntL2J7hC8WM3NkK0G8E7A3CA+O9Bv4BACkSG/Heg38AhWAPIkSJADssoiLnJq7l1OoUHtiobnKfZt+4/qh2XyhRCzYbuCdR3jpRFrTqeDszN2nGwNSk94itVMeTscY7lp6riMxu9adR9IdKOsmkOOoQUN5xAOacMTtbhHO1RR1ybNdkPJ1mWRUaVhVaekFEX9Ri0liUPKbPBY/2fu++Ll6VCmkoSEggpoNQuON/Ae+MuzlIuTIohJIARhjStdeFY89/rNdbzgTyui3fspFVE4AdcZCedtBB7VOqt0aHlVloDyKEoIxWaGhO7HCM85NZiMxva1Hf2o20RajyUXz7mDlcVdlXdAYblZq85jeirUd3agXjQ9W37j+qL0Z2ezOl7EfhTFlkldSQcClX+oSmpoWtBvBGo+inpQeQn6FWY3cknA/qjjJReFfPiijApjRR1K7zDM1OVJPNt+4/qjx6ZFlHk28DqO89KAF5bRc7A/GiACH2JkWXPJt6A1H00dKA+Mj1bfuP6oA8nDc32B3mOW/Nr60fmhqamRmeTb0BqO89KOUTIsK8m3ijUel0oAREHf0EdSu8x140PVt+4/qgz0yLKPJt4K1HeelAC8pirsq7oAIflZkVPk29FWo7u1ARND1bfuP6oA5c82ntr7m4Xh9UyObT5NvTXqO5vpQLxoerb9x/VAHM7pexPcIXiwm5gWvNt4J1HcOlAfGh6tv3H9UAKx7SGfGh6tv3H9UDectbKU9mv1MABiRIkAeiGZc5jnUj8QiW2vQc+Yn9uDsLasOZjmCdtPpD/AI4ABInyjfbT3iLXkkoeMIJ1A/fCEmtrnEZi9JO2neNXNxJSbbQqoS58af24jNbFo6uGfUZ3KoEs+oG/RR1qBT+qKUPplmkpBBcVes679mM0cspU2c1ygWg0tpxo4fQhY5QS44M1y9Q+0T+3GeNGcFjsKpxwqNTeTjBXjmN/5d8ehbXoOfMT+3BnlNWEZjm1tp3/APrjUVAJQ3q7C+6AVh6WW1nZjmirbTu/9cBtteg58xP7cAczhzvYj8KY7lFaXYVBJpbVrQcwRtpGyn/jj2WU1nZjgzVbaf24ARUawaY0UdSu8x1ba9Bz5if24M8pqyjMcwO2nef+OAF5bRc7A/GiAAQ/LrasuZjmgNtPpo/44Dba9Bz5if24A8nMG+wO9Uct+bX1o/NDU2prMzHNAbad5/445QtqwrMcxRtp6X/HACIg7+g31K7zHVtr0HPmJ/bgzy2rKMxzBW2nef8AjgBeTxV2Vd0AAh+VU1U5jmirbTu/9cBtteg58xP7cAcuebT219zcAh9amubTmOaS/tE7m9fNwG216DnzE/twBzO6XsT3CAUh+cU1a0HME7aRqH/HAbbXoOfMT+3AC0eQZ1SKZqVA8VA9yRAYAkSJEgCQwwcxzqT+IQvEgBiTUA4g6gpPeIXiRIAKlzMKd6kn3BQ/NHUsaLTW68QCJAEhh/Qb6ld8Lwd5QsIG61X31gD2U2uwruheCsOWa8Uke+BiADTml7EfhTHsptdhUDeXU14Ae4Af6j1hwCtdaSPfAAoYmNFHUrvMLwxMaKOpXeYAktoudgfjRABB5bRc7A/GiACAGZ3BvsDvVHDfm19aPzR3O4N9gd6o4b82vrR+aAAiDv6DfUrvMAEHf0G+pXeYAknirsq7oAIPJ4q7Ku6ACADueaT219zcLww55pPbX3NwvADE9pexPcIXhie0vYnuELwBIkSJAEiRIkASJEiQBIkSJAEiRIkASJEiQBIkSJAEiRIkASGJjRR1K7zEiQBJbRc7A/GiACJEgBmdwb7A71Rw35tfWj80SJAARB39BvqV3mPIkAeyeKuyrugAjyJADDnmk9tfc3C8SJADE9pexPcIXiRIAkSJEgCRIkS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73690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575269" y="5517232"/>
            <a:ext cx="4156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Lic</a:t>
            </a:r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Félix Ortiz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7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FFC000"/>
                </a:solidFill>
                <a:latin typeface="Arial Black" pitchFamily="34" charset="0"/>
              </a:rPr>
              <a:t>LEYES DE NEWTON</a:t>
            </a:r>
            <a:endParaRPr lang="es-CO" sz="24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6" y="1021938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66" y="1021938"/>
            <a:ext cx="150658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81" y="5013176"/>
            <a:ext cx="2575768" cy="145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21938"/>
            <a:ext cx="3024336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81" y="29249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7" y="5013176"/>
            <a:ext cx="5063697" cy="145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0" y="2924943"/>
            <a:ext cx="49624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476672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FFC000"/>
                </a:solidFill>
                <a:latin typeface="Arial Black" pitchFamily="34" charset="0"/>
              </a:rPr>
              <a:t>Dinámica:</a:t>
            </a:r>
          </a:p>
          <a:p>
            <a:pPr algn="just"/>
            <a:r>
              <a:rPr lang="es-CO" sz="2800" dirty="0" smtClean="0">
                <a:solidFill>
                  <a:schemeClr val="bg1"/>
                </a:solidFill>
                <a:latin typeface="Arial Black" pitchFamily="34" charset="0"/>
              </a:rPr>
              <a:t>Rama de la física que estudia el movimiento de los cuerpos analizando la causa que lo produce.</a:t>
            </a:r>
          </a:p>
          <a:p>
            <a:pPr algn="just"/>
            <a:r>
              <a:rPr lang="es-CO" sz="2800" dirty="0" smtClean="0">
                <a:solidFill>
                  <a:schemeClr val="bg1"/>
                </a:solidFill>
                <a:latin typeface="Arial Black" pitchFamily="34" charset="0"/>
              </a:rPr>
              <a:t>La principal causa del movimiento es la fuerza.</a:t>
            </a:r>
          </a:p>
          <a:p>
            <a:pPr algn="just"/>
            <a:r>
              <a:rPr lang="es-CO" sz="2800" dirty="0" smtClean="0">
                <a:solidFill>
                  <a:srgbClr val="FFC000"/>
                </a:solidFill>
                <a:latin typeface="Arial Black" pitchFamily="34" charset="0"/>
              </a:rPr>
              <a:t>Fuerza</a:t>
            </a:r>
            <a:r>
              <a:rPr lang="es-CO" sz="2800" dirty="0" smtClean="0">
                <a:solidFill>
                  <a:schemeClr val="bg1"/>
                </a:solidFill>
                <a:latin typeface="Arial Black" pitchFamily="34" charset="0"/>
              </a:rPr>
              <a:t>: Es toda causa capaz de alterar el estado de reposo o movimiento de un cuerpo. Se mide en Newton (N) y es una magnitud vectorial.</a:t>
            </a:r>
          </a:p>
          <a:p>
            <a:pPr algn="just"/>
            <a:r>
              <a:rPr lang="es-CO" sz="2800" dirty="0" smtClean="0">
                <a:solidFill>
                  <a:schemeClr val="bg1"/>
                </a:solidFill>
                <a:latin typeface="Arial Black" pitchFamily="34" charset="0"/>
              </a:rPr>
              <a:t>1N= 1Kg.m/s2.</a:t>
            </a:r>
          </a:p>
          <a:p>
            <a:pPr algn="just"/>
            <a:endParaRPr lang="es-CO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46" y="4549969"/>
            <a:ext cx="3638945" cy="201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V="1">
            <a:off x="1691680" y="5301208"/>
            <a:ext cx="2160240" cy="852803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43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548680"/>
            <a:ext cx="6192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FFC000"/>
                </a:solidFill>
                <a:latin typeface="Arial Black" pitchFamily="34" charset="0"/>
              </a:rPr>
              <a:t>FUERZAS MECÁNICAS DE NEWTON</a:t>
            </a:r>
          </a:p>
          <a:p>
            <a:pPr algn="just"/>
            <a:endParaRPr lang="es-CO" sz="2400" dirty="0">
              <a:solidFill>
                <a:srgbClr val="FFC000"/>
              </a:solidFill>
              <a:latin typeface="Arial Black" pitchFamily="34" charset="0"/>
            </a:endParaRPr>
          </a:p>
          <a:p>
            <a:pPr algn="just"/>
            <a:r>
              <a:rPr lang="es-CO" sz="2400" dirty="0" smtClean="0">
                <a:solidFill>
                  <a:srgbClr val="FFC000"/>
                </a:solidFill>
                <a:latin typeface="Arial Black" pitchFamily="34" charset="0"/>
              </a:rPr>
              <a:t>Peso: </a:t>
            </a:r>
            <a:r>
              <a:rPr lang="es-CO" sz="2400" dirty="0" smtClean="0">
                <a:solidFill>
                  <a:schemeClr val="bg1"/>
                </a:solidFill>
                <a:latin typeface="Arial Black" pitchFamily="34" charset="0"/>
              </a:rPr>
              <a:t> Es la fuerza que experimenta un cuerpo de masa (m) originada por la aceleración de gravedad de un planeta. Se dibuja como un vector vertical dirigido hacia el centro del planeta.      </a:t>
            </a:r>
            <a:r>
              <a:rPr lang="es-CO" sz="2400" dirty="0" smtClean="0">
                <a:solidFill>
                  <a:srgbClr val="FFFF00"/>
                </a:solidFill>
                <a:latin typeface="Arial Black" pitchFamily="34" charset="0"/>
              </a:rPr>
              <a:t>w= </a:t>
            </a:r>
            <a:r>
              <a:rPr lang="es-CO" sz="2400" dirty="0" err="1" smtClean="0">
                <a:solidFill>
                  <a:srgbClr val="FFFF00"/>
                </a:solidFill>
                <a:latin typeface="Arial Black" pitchFamily="34" charset="0"/>
              </a:rPr>
              <a:t>m.g</a:t>
            </a:r>
            <a:endParaRPr lang="es-CO" sz="2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endParaRPr lang="es-CO" sz="2400" dirty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r>
              <a:rPr lang="es-CO" sz="2400" dirty="0" smtClean="0">
                <a:solidFill>
                  <a:srgbClr val="FFC000"/>
                </a:solidFill>
                <a:latin typeface="Arial Black" pitchFamily="34" charset="0"/>
              </a:rPr>
              <a:t>Normal: </a:t>
            </a:r>
            <a:r>
              <a:rPr lang="es-CO" sz="2400" dirty="0" smtClean="0">
                <a:solidFill>
                  <a:schemeClr val="bg1"/>
                </a:solidFill>
                <a:latin typeface="Arial Black" pitchFamily="34" charset="0"/>
              </a:rPr>
              <a:t> Es la fuerza que ejerce una superficie sobre un cuerpo que se encuentra apoyada en ella. Se dibuja como un vector perpendicular a la superficie.</a:t>
            </a:r>
          </a:p>
          <a:p>
            <a:pPr algn="just"/>
            <a:r>
              <a:rPr lang="es-CO" sz="2400" dirty="0" smtClean="0">
                <a:solidFill>
                  <a:srgbClr val="FFFF00"/>
                </a:solidFill>
                <a:latin typeface="Arial Black" pitchFamily="34" charset="0"/>
              </a:rPr>
              <a:t>N = mg   o N = mg </a:t>
            </a:r>
            <a:r>
              <a:rPr lang="es-CO" sz="2400" dirty="0" err="1" smtClean="0">
                <a:solidFill>
                  <a:srgbClr val="FFFF00"/>
                </a:solidFill>
                <a:latin typeface="Arial Black" pitchFamily="34" charset="0"/>
              </a:rPr>
              <a:t>Sen</a:t>
            </a:r>
            <a:r>
              <a:rPr lang="es-CO" sz="24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CO" sz="2400" dirty="0" smtClean="0">
                <a:solidFill>
                  <a:srgbClr val="FFFF00"/>
                </a:solidFill>
                <a:latin typeface="Arial Black" pitchFamily="34" charset="0"/>
                <a:cs typeface="Arial"/>
              </a:rPr>
              <a:t>ϴ</a:t>
            </a:r>
            <a:endParaRPr lang="es-CO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50424"/>
            <a:ext cx="2055620" cy="225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125369"/>
            <a:ext cx="2055621" cy="2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24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548680"/>
            <a:ext cx="61926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FFC000"/>
                </a:solidFill>
                <a:latin typeface="Arial Black" pitchFamily="34" charset="0"/>
              </a:rPr>
              <a:t>FUERZAS MECÁNICAS DE NEWTON</a:t>
            </a:r>
          </a:p>
          <a:p>
            <a:pPr algn="just"/>
            <a:endParaRPr lang="es-CO" sz="2400" dirty="0">
              <a:solidFill>
                <a:srgbClr val="FFC000"/>
              </a:solidFill>
              <a:latin typeface="Arial Black" pitchFamily="34" charset="0"/>
            </a:endParaRPr>
          </a:p>
          <a:p>
            <a:pPr algn="just"/>
            <a:r>
              <a:rPr lang="es-CO" sz="2400" dirty="0" smtClean="0">
                <a:solidFill>
                  <a:srgbClr val="FFC000"/>
                </a:solidFill>
                <a:latin typeface="Arial Black" pitchFamily="34" charset="0"/>
              </a:rPr>
              <a:t>Tensión: (T) </a:t>
            </a:r>
            <a:r>
              <a:rPr lang="es-CO" sz="2400" dirty="0" smtClean="0">
                <a:solidFill>
                  <a:schemeClr val="bg1"/>
                </a:solidFill>
                <a:latin typeface="Arial Black" pitchFamily="34" charset="0"/>
              </a:rPr>
              <a:t> Es la fuerza que experimenta un cuerpo al ser halado o sostenido por una cuerda. Se dibuja como un vector dirigido a lo largo de la cuerda.   </a:t>
            </a:r>
          </a:p>
          <a:p>
            <a:pPr algn="just"/>
            <a:r>
              <a:rPr lang="es-CO" sz="2400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endParaRPr lang="es-CO" sz="2400" dirty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r>
              <a:rPr lang="es-CO" sz="2400" dirty="0" smtClean="0">
                <a:solidFill>
                  <a:srgbClr val="FFC000"/>
                </a:solidFill>
                <a:latin typeface="Arial Black" pitchFamily="34" charset="0"/>
              </a:rPr>
              <a:t>Rozamiento o fricción (Fr): </a:t>
            </a:r>
            <a:r>
              <a:rPr lang="es-CO" sz="2400" dirty="0" smtClean="0">
                <a:solidFill>
                  <a:schemeClr val="bg1"/>
                </a:solidFill>
                <a:latin typeface="Arial Black" pitchFamily="34" charset="0"/>
              </a:rPr>
              <a:t> Es la fuerza que se produce por el contacto de dos superficies. Se dibuja como un vector contrario al movimiento.</a:t>
            </a:r>
          </a:p>
          <a:p>
            <a:pPr algn="just"/>
            <a:r>
              <a:rPr lang="es-CO" sz="2400" dirty="0" smtClean="0">
                <a:solidFill>
                  <a:srgbClr val="FFFF00"/>
                </a:solidFill>
                <a:latin typeface="Arial Black" pitchFamily="34" charset="0"/>
              </a:rPr>
              <a:t>Fr = </a:t>
            </a:r>
            <a:r>
              <a:rPr lang="el-GR" sz="2400" dirty="0" smtClean="0">
                <a:solidFill>
                  <a:srgbClr val="FFFF00"/>
                </a:solidFill>
                <a:latin typeface="Arial Black" pitchFamily="34" charset="0"/>
              </a:rPr>
              <a:t>μ</a:t>
            </a:r>
            <a:r>
              <a:rPr lang="es-CO" sz="2400" dirty="0" smtClean="0">
                <a:solidFill>
                  <a:srgbClr val="FFFF00"/>
                </a:solidFill>
                <a:latin typeface="Arial Black" pitchFamily="34" charset="0"/>
              </a:rPr>
              <a:t>.N  </a:t>
            </a:r>
            <a:r>
              <a:rPr lang="el-GR" sz="2400" dirty="0" smtClean="0">
                <a:solidFill>
                  <a:srgbClr val="FFFF00"/>
                </a:solidFill>
                <a:latin typeface="Arial Black" pitchFamily="34" charset="0"/>
              </a:rPr>
              <a:t>μ</a:t>
            </a:r>
            <a:r>
              <a:rPr lang="es-CO" sz="2400" dirty="0" smtClean="0">
                <a:solidFill>
                  <a:srgbClr val="FFFF00"/>
                </a:solidFill>
                <a:latin typeface="Arial Black" pitchFamily="34" charset="0"/>
              </a:rPr>
              <a:t> depende del material.</a:t>
            </a:r>
            <a:endParaRPr lang="es-CO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52" y="3717032"/>
            <a:ext cx="2214736" cy="19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52" y="1548015"/>
            <a:ext cx="221473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37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28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23528" y="548680"/>
                <a:ext cx="6192688" cy="6124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rgbClr val="FFC000"/>
                    </a:solidFill>
                    <a:latin typeface="Arial Black" pitchFamily="34" charset="0"/>
                  </a:rPr>
                  <a:t>FUERZAS MECÁNICAS DE NEWTON</a:t>
                </a:r>
              </a:p>
              <a:p>
                <a:pPr algn="just"/>
                <a:endParaRPr lang="es-CO" sz="2400" dirty="0">
                  <a:solidFill>
                    <a:srgbClr val="FFC000"/>
                  </a:solidFill>
                  <a:latin typeface="Arial Black" pitchFamily="34" charset="0"/>
                </a:endParaRPr>
              </a:p>
              <a:p>
                <a:pPr algn="just"/>
                <a:r>
                  <a:rPr lang="es-CO" sz="2400" dirty="0" smtClean="0">
                    <a:solidFill>
                      <a:srgbClr val="FFC000"/>
                    </a:solidFill>
                    <a:latin typeface="Arial Black" pitchFamily="34" charset="0"/>
                  </a:rPr>
                  <a:t>Elásticas recuperadoras:</a:t>
                </a:r>
                <a:r>
                  <a:rPr lang="es-CO" sz="2400" dirty="0" smtClean="0">
                    <a:solidFill>
                      <a:schemeClr val="bg1"/>
                    </a:solidFill>
                    <a:latin typeface="Arial Black" pitchFamily="34" charset="0"/>
                  </a:rPr>
                  <a:t> Es la fuerza que ejerce un resorte al ser estirado o comprimido. Fue estudiada por Robert Hooke . </a:t>
                </a:r>
              </a:p>
              <a:p>
                <a:pPr algn="just"/>
                <a:r>
                  <a:rPr lang="es-CO" sz="2400" dirty="0" smtClean="0">
                    <a:solidFill>
                      <a:srgbClr val="FFFF00"/>
                    </a:solidFill>
                    <a:latin typeface="Arial Black" pitchFamily="34" charset="0"/>
                  </a:rPr>
                  <a:t>F = - k.</a:t>
                </a:r>
                <a:r>
                  <a:rPr lang="el-GR" sz="2400" dirty="0" smtClean="0">
                    <a:solidFill>
                      <a:srgbClr val="FFFF00"/>
                    </a:solidFill>
                    <a:latin typeface="Arial Black" pitchFamily="34" charset="0"/>
                  </a:rPr>
                  <a:t>Δ</a:t>
                </a:r>
                <a:r>
                  <a:rPr lang="es-CO" sz="2400" dirty="0" smtClean="0">
                    <a:solidFill>
                      <a:srgbClr val="FFFF00"/>
                    </a:solidFill>
                    <a:latin typeface="Arial Black" pitchFamily="34" charset="0"/>
                  </a:rPr>
                  <a:t>X</a:t>
                </a:r>
              </a:p>
              <a:p>
                <a:pPr algn="just"/>
                <a:r>
                  <a:rPr lang="es-CO" sz="2400" dirty="0" smtClean="0">
                    <a:solidFill>
                      <a:schemeClr val="bg1"/>
                    </a:solidFill>
                    <a:latin typeface="Arial Black" pitchFamily="34" charset="0"/>
                  </a:rPr>
                  <a:t>   </a:t>
                </a:r>
                <a:endParaRPr lang="es-CO" sz="2400" dirty="0">
                  <a:solidFill>
                    <a:srgbClr val="FFFF00"/>
                  </a:solidFill>
                  <a:latin typeface="Arial Black" pitchFamily="34" charset="0"/>
                </a:endParaRPr>
              </a:p>
              <a:p>
                <a:pPr algn="just"/>
                <a:r>
                  <a:rPr lang="es-CO" sz="2400" dirty="0" err="1" smtClean="0">
                    <a:solidFill>
                      <a:srgbClr val="FFC000"/>
                    </a:solidFill>
                    <a:latin typeface="Arial Black" pitchFamily="34" charset="0"/>
                  </a:rPr>
                  <a:t>Centripeta</a:t>
                </a:r>
                <a:r>
                  <a:rPr lang="es-CO" sz="2400" dirty="0" smtClean="0">
                    <a:solidFill>
                      <a:srgbClr val="FFC000"/>
                    </a:solidFill>
                    <a:latin typeface="Arial Black" pitchFamily="34" charset="0"/>
                  </a:rPr>
                  <a:t> y Centrifuga: </a:t>
                </a:r>
                <a:r>
                  <a:rPr lang="es-CO" sz="2400" dirty="0" smtClean="0">
                    <a:solidFill>
                      <a:schemeClr val="bg1"/>
                    </a:solidFill>
                    <a:latin typeface="Arial Black" pitchFamily="34" charset="0"/>
                  </a:rPr>
                  <a:t> Es la fuerza que se produce cuando una partícula realiza un movimiento circular uniforme. Se dibuja como un vector dirigido hacia el centro de la circunferencia.</a:t>
                </a:r>
              </a:p>
              <a:p>
                <a:pPr algn="just"/>
                <a:r>
                  <a:rPr lang="es-CO" sz="2400" dirty="0" err="1" smtClean="0">
                    <a:solidFill>
                      <a:srgbClr val="FFFF00"/>
                    </a:solidFill>
                    <a:latin typeface="Arial Black" pitchFamily="34" charset="0"/>
                  </a:rPr>
                  <a:t>Fc</a:t>
                </a:r>
                <a:r>
                  <a:rPr lang="es-CO" sz="2400" dirty="0" smtClean="0">
                    <a:solidFill>
                      <a:srgbClr val="FFFF00"/>
                    </a:solidFill>
                    <a:latin typeface="Arial Black" pitchFamily="34" charset="0"/>
                  </a:rPr>
                  <a:t> = m.</a:t>
                </a:r>
                <a:r>
                  <a:rPr lang="es-CO" sz="4000" dirty="0" smtClean="0">
                    <a:solidFill>
                      <a:srgbClr val="FFFF00"/>
                    </a:solidFill>
                    <a:latin typeface="Arial Black" pitchFamily="34" charset="0"/>
                  </a:rPr>
                  <a:t>a</a:t>
                </a:r>
                <a:r>
                  <a:rPr lang="es-CO" sz="2400" dirty="0" smtClean="0">
                    <a:solidFill>
                      <a:srgbClr val="FFFF00"/>
                    </a:solidFill>
                    <a:latin typeface="Arial Black" pitchFamily="34" charset="0"/>
                  </a:rPr>
                  <a:t>c       </a:t>
                </a:r>
                <a:r>
                  <a:rPr lang="es-CO" sz="3600" dirty="0" smtClean="0">
                    <a:solidFill>
                      <a:srgbClr val="FFFF00"/>
                    </a:solidFill>
                    <a:latin typeface="Arial Black" pitchFamily="34" charset="0"/>
                  </a:rPr>
                  <a:t>Fc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36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O" sz="3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s-CO" sz="3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CO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CO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s-CO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CO" sz="3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es-CO" sz="3600" dirty="0" smtClean="0">
                  <a:solidFill>
                    <a:srgbClr val="FFFF00"/>
                  </a:solidFill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8680"/>
                <a:ext cx="6192688" cy="6124049"/>
              </a:xfrm>
              <a:prstGeom prst="rect">
                <a:avLst/>
              </a:prstGeom>
              <a:blipFill rotWithShape="1">
                <a:blip r:embed="rId2"/>
                <a:stretch>
                  <a:fillRect l="-1476" t="-796" r="-1575" b="-169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52" y="1196751"/>
            <a:ext cx="1998712" cy="198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52" y="3861048"/>
            <a:ext cx="1998712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07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548680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FFC000"/>
                </a:solidFill>
                <a:latin typeface="Arial Black" pitchFamily="34" charset="0"/>
              </a:rPr>
              <a:t>Diagramas de cuerpo libre.</a:t>
            </a:r>
          </a:p>
          <a:p>
            <a:pPr algn="just"/>
            <a:r>
              <a:rPr lang="es-CO" sz="2800" dirty="0" smtClean="0">
                <a:solidFill>
                  <a:schemeClr val="bg1"/>
                </a:solidFill>
                <a:latin typeface="Arial Black" pitchFamily="34" charset="0"/>
              </a:rPr>
              <a:t>Se trata de dibujar cada una de las fuerzas que actúan sobre un cuerpo en un sistema dado.</a:t>
            </a:r>
            <a:endParaRPr lang="es-CO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5550"/>
            <a:ext cx="2280862" cy="19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59567"/>
            <a:ext cx="2304964" cy="19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73" y="2459567"/>
            <a:ext cx="3142853" cy="19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46" y="4769680"/>
            <a:ext cx="2947319" cy="171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26" y="4754452"/>
            <a:ext cx="2376264" cy="173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90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332656"/>
            <a:ext cx="820891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FFC000"/>
                </a:solidFill>
                <a:latin typeface="Arial Black" pitchFamily="34" charset="0"/>
              </a:rPr>
              <a:t>LEYES DE NEWTON</a:t>
            </a:r>
          </a:p>
          <a:p>
            <a:pPr marL="514350" indent="-514350" algn="just">
              <a:buAutoNum type="arabicParenR"/>
            </a:pPr>
            <a:r>
              <a:rPr lang="es-CO" sz="2400" dirty="0" smtClean="0">
                <a:solidFill>
                  <a:schemeClr val="bg1"/>
                </a:solidFill>
                <a:latin typeface="Arial Black" pitchFamily="34" charset="0"/>
              </a:rPr>
              <a:t>Ley de INERCIA</a:t>
            </a:r>
          </a:p>
          <a:p>
            <a:pPr marL="352425" algn="just"/>
            <a:r>
              <a:rPr lang="es-CO" sz="2400" dirty="0" smtClean="0">
                <a:solidFill>
                  <a:schemeClr val="bg1"/>
                </a:solidFill>
                <a:latin typeface="Arial Black" pitchFamily="34" charset="0"/>
              </a:rPr>
              <a:t>«Todo cuerpo tiende a mantener su estado de movimiento o de reposo, a menos que una fuerza cambie su estado»</a:t>
            </a:r>
          </a:p>
          <a:p>
            <a:pPr algn="just"/>
            <a:r>
              <a:rPr lang="es-CO" sz="2400" dirty="0" smtClean="0">
                <a:solidFill>
                  <a:schemeClr val="bg1"/>
                </a:solidFill>
                <a:latin typeface="Arial Black" pitchFamily="34" charset="0"/>
              </a:rPr>
              <a:t>2) Ley del MOVIMIENTO</a:t>
            </a:r>
          </a:p>
          <a:p>
            <a:pPr marL="352425" algn="just"/>
            <a:r>
              <a:rPr lang="es-CO" sz="2400" dirty="0" smtClean="0">
                <a:solidFill>
                  <a:schemeClr val="bg1"/>
                </a:solidFill>
                <a:latin typeface="Arial Black" pitchFamily="34" charset="0"/>
              </a:rPr>
              <a:t>« La aceleración que experimenta un </a:t>
            </a:r>
            <a:r>
              <a:rPr lang="es-CO" sz="2400" dirty="0" err="1" smtClean="0">
                <a:solidFill>
                  <a:schemeClr val="bg1"/>
                </a:solidFill>
                <a:latin typeface="Arial Black" pitchFamily="34" charset="0"/>
              </a:rPr>
              <a:t>un</a:t>
            </a:r>
            <a:r>
              <a:rPr lang="es-CO" sz="2400" dirty="0" smtClean="0">
                <a:solidFill>
                  <a:schemeClr val="bg1"/>
                </a:solidFill>
                <a:latin typeface="Arial Black" pitchFamily="34" charset="0"/>
              </a:rPr>
              <a:t> cuerpo es directamente proporcional a la fuerza e inversamente proporcional a la masa» </a:t>
            </a:r>
          </a:p>
          <a:p>
            <a:pPr marL="352425" algn="just"/>
            <a:endParaRPr lang="es-CO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352425" algn="just"/>
            <a:endParaRPr lang="es-CO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352425" indent="-352425" algn="just"/>
            <a:r>
              <a:rPr lang="es-CO" sz="2400" dirty="0" smtClean="0">
                <a:solidFill>
                  <a:schemeClr val="bg1"/>
                </a:solidFill>
                <a:latin typeface="Arial Black" pitchFamily="34" charset="0"/>
              </a:rPr>
              <a:t>3) Ley de ACCIÓN Y REACCIÓN</a:t>
            </a:r>
          </a:p>
          <a:p>
            <a:pPr marL="352425" algn="just"/>
            <a:r>
              <a:rPr lang="es-CO" sz="2400" dirty="0" smtClean="0">
                <a:solidFill>
                  <a:schemeClr val="bg1"/>
                </a:solidFill>
                <a:latin typeface="Arial Black" pitchFamily="34" charset="0"/>
              </a:rPr>
              <a:t>Cuando un cuerpo A aplica una fuerza sobre otro cuerpo B, este le devuelve una fuerza de igual magnitud, pero de sentido contrario.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151216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6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FFC000"/>
                </a:solidFill>
                <a:latin typeface="Arial Black" pitchFamily="34" charset="0"/>
              </a:rPr>
              <a:t>LEYES DE NEWTON</a:t>
            </a:r>
            <a:endParaRPr lang="es-CO" sz="24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2383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052735"/>
            <a:ext cx="29908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06" y="1082266"/>
            <a:ext cx="23812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2383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22933"/>
            <a:ext cx="2376264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49" y="3157736"/>
            <a:ext cx="2665569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" y="4855836"/>
            <a:ext cx="1579167" cy="16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937519"/>
            <a:ext cx="244214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82" y="4864049"/>
            <a:ext cx="1828702" cy="153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8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422</Words>
  <Application>Microsoft Office PowerPoint</Application>
  <PresentationFormat>Presentación en pantalla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FELIX</dc:creator>
  <cp:lastModifiedBy>FELIX</cp:lastModifiedBy>
  <cp:revision>15</cp:revision>
  <dcterms:created xsi:type="dcterms:W3CDTF">2014-05-31T04:41:32Z</dcterms:created>
  <dcterms:modified xsi:type="dcterms:W3CDTF">2015-02-24T03:39:48Z</dcterms:modified>
</cp:coreProperties>
</file>